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" name="Shape 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This presentation will be a quick introduction to the ContentMine software for literature scraping, normalising, and fact extraction.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Can describe each collaboration, but keep this slide brief if the presentation is short.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6" name="Shape 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This presentation will be a quick introduction to the ContentMine software for literature scraping, normalising, and fact extraction.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Because information is structured (some examples listed), we can aggregate similar objects and mine using a modular systematic approach.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Because information is structured (some examples listed), we can aggregate similar objects and mine using a modular systematic approach.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Can describe each collaboration, but keep this slide brief if the presentation is short.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Can describe each collaboration, but keep this slide brief if the presentation is short.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Can describe each collaboration, but keep this slide brief if the presentation is short.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Can describe each collaboration, but keep this slide brief if the presentation is short.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Can describe each collaboration, but keep this slide brief if the presentation is short.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hyperlink" Target="http://www.open.ac.uk/science/main/schools/tree-life-resources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://www.ebi.ac.uk/metabolights/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openfarm.cc/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://openoil.net/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3.jpeg"/><Relationship Id="rId8" Type="http://schemas.openxmlformats.org/officeDocument/2006/relationships/image" Target="../media/image5.png"/><Relationship Id="rId9" Type="http://schemas.openxmlformats.org/officeDocument/2006/relationships/image" Target="../media/image4.jpeg"/><Relationship Id="rId10" Type="http://schemas.openxmlformats.org/officeDocument/2006/relationships/image" Target="../media/image5.jpeg"/><Relationship Id="rId11" Type="http://schemas.openxmlformats.org/officeDocument/2006/relationships/image" Target="../media/image6.jpeg"/><Relationship Id="rId12" Type="http://schemas.openxmlformats.org/officeDocument/2006/relationships/image" Target="../media/image7.jpeg"/><Relationship Id="rId13" Type="http://schemas.openxmlformats.org/officeDocument/2006/relationships/image" Target="../media/image8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ulrichsweb.serialssolutions.com/login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.tif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hyperlink" Target="http://lamiaceae.myspecies.info/content/lamiaceae" TargetMode="External"/><Relationship Id="rId6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642731" y="3224774"/>
            <a:ext cx="9719338" cy="1145052"/>
          </a:xfrm>
          <a:prstGeom prst="rect">
            <a:avLst/>
          </a:prstGeom>
        </p:spPr>
        <p:txBody>
          <a:bodyPr/>
          <a:lstStyle>
            <a:lvl1pPr defTabSz="514095">
              <a:defRPr sz="6336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336">
                <a:solidFill>
                  <a:srgbClr val="535353"/>
                </a:solidFill>
              </a:rPr>
              <a:t>general introduction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3487463" y="5720442"/>
            <a:ext cx="6220421" cy="258484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our vision</a:t>
            </a:r>
            <a:endParaRPr sz="38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our team</a:t>
            </a:r>
            <a:endParaRPr sz="38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projects and collaborations</a:t>
            </a:r>
            <a:endParaRPr sz="3800">
              <a:solidFill>
                <a:srgbClr val="535353"/>
              </a:solidFill>
            </a:endParaRPr>
          </a:p>
        </p:txBody>
      </p:sp>
      <p:pic>
        <p:nvPicPr>
          <p:cNvPr id="3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9920" y="8706860"/>
            <a:ext cx="2990028" cy="855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>
            <p:ph type="title"/>
          </p:nvPr>
        </p:nvSpPr>
        <p:spPr>
          <a:xfrm>
            <a:off x="479731" y="3000738"/>
            <a:ext cx="5609878" cy="1064201"/>
          </a:xfrm>
          <a:prstGeom prst="rect">
            <a:avLst/>
          </a:prstGeom>
        </p:spPr>
        <p:txBody>
          <a:bodyPr/>
          <a:lstStyle>
            <a:lvl1pPr defTabSz="543305">
              <a:defRPr sz="6696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696">
                <a:solidFill>
                  <a:srgbClr val="535353"/>
                </a:solidFill>
              </a:rPr>
              <a:t>pLuto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xfrm>
            <a:off x="427653" y="4333367"/>
            <a:ext cx="5848104" cy="5155813"/>
          </a:xfrm>
          <a:prstGeom prst="rect">
            <a:avLst/>
          </a:prstGeom>
        </p:spPr>
        <p:txBody>
          <a:bodyPr/>
          <a:lstStyle/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Phyloinformatic Literature Unlocking Tools (PLUTo)</a:t>
            </a:r>
            <a:endParaRPr sz="28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Phylogenetic information is scattered across &gt;100,000 papers</a:t>
            </a:r>
            <a:endParaRPr sz="28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Hard to synthesise manually</a:t>
            </a:r>
            <a:endParaRPr sz="28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PDF &gt;&gt; extract phylogenetic trees &gt;&gt; reusable data in standardised format (Newick trees)</a:t>
            </a:r>
          </a:p>
        </p:txBody>
      </p:sp>
      <p:pic>
        <p:nvPicPr>
          <p:cNvPr id="16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1784" y="488725"/>
            <a:ext cx="5658546" cy="834943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4830058" y="9050866"/>
            <a:ext cx="790514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u="sng">
                <a:hlinkClick r:id="rId5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500" u="sng">
                <a:solidFill>
                  <a:srgbClr val="535353"/>
                </a:solidFill>
                <a:hlinkClick r:id="rId5" invalidUrl="" action="" tgtFrame="" tooltip="" history="1" highlightClick="0" endSnd="0"/>
              </a:rPr>
              <a:t>http://www.open.ac.uk/science/main/schools/tree-life-resources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>
            <p:ph type="title"/>
          </p:nvPr>
        </p:nvSpPr>
        <p:spPr>
          <a:xfrm>
            <a:off x="3494814" y="3129524"/>
            <a:ext cx="6878772" cy="1145052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Metabolights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xfrm>
            <a:off x="810902" y="4786089"/>
            <a:ext cx="9126299" cy="4235394"/>
          </a:xfrm>
          <a:prstGeom prst="rect">
            <a:avLst/>
          </a:prstGeom>
        </p:spPr>
        <p:txBody>
          <a:bodyPr/>
          <a:lstStyle/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35353"/>
                </a:solidFill>
              </a:rPr>
              <a:t>European Bioinformatics Institute</a:t>
            </a:r>
            <a:endParaRPr sz="33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35353"/>
                </a:solidFill>
              </a:rPr>
              <a:t>database for metabolomics experiments and derived information</a:t>
            </a:r>
            <a:endParaRPr sz="33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35353"/>
                </a:solidFill>
              </a:rPr>
              <a:t>cross-species, cross-technique, structures,  biological roles, locations, concentrations</a:t>
            </a:r>
            <a:endParaRPr sz="33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300" u="sng">
                <a:solidFill>
                  <a:srgbClr val="535353"/>
                </a:solidFill>
                <a:hlinkClick r:id="rId4" invalidUrl="" action="" tgtFrame="" tooltip="" history="1" highlightClick="0" endSnd="0"/>
              </a:rPr>
              <a:t>http://www.ebi.ac.uk/metabolights/</a:t>
            </a:r>
          </a:p>
        </p:txBody>
      </p:sp>
      <p:pic>
        <p:nvPicPr>
          <p:cNvPr id="173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36947" y="4841123"/>
            <a:ext cx="2976199" cy="2976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26371" y="3129524"/>
            <a:ext cx="1145051" cy="1145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-small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10800" y="8661148"/>
            <a:ext cx="2228725" cy="68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>
            <p:ph type="title"/>
          </p:nvPr>
        </p:nvSpPr>
        <p:spPr>
          <a:xfrm>
            <a:off x="1175940" y="3097774"/>
            <a:ext cx="10652920" cy="1145052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Openfarm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xfrm>
            <a:off x="560937" y="4512510"/>
            <a:ext cx="11882926" cy="2458055"/>
          </a:xfrm>
          <a:prstGeom prst="rect">
            <a:avLst/>
          </a:prstGeom>
        </p:spPr>
        <p:txBody>
          <a:bodyPr/>
          <a:lstStyle/>
          <a:p>
            <a:pPr lvl="0" marL="415654" indent="-415654" algn="l" defTabSz="420624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2808">
                <a:solidFill>
                  <a:srgbClr val="535353"/>
                </a:solidFill>
              </a:rPr>
              <a:t>community-driven open knowledge base of plant information related to agriculture and horticulture</a:t>
            </a:r>
            <a:endParaRPr sz="2808">
              <a:solidFill>
                <a:srgbClr val="535353"/>
              </a:solidFill>
            </a:endParaRPr>
          </a:p>
          <a:p>
            <a:pPr lvl="0" marL="415654" indent="-415654" algn="l" defTabSz="420624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2808">
                <a:solidFill>
                  <a:srgbClr val="535353"/>
                </a:solidFill>
              </a:rPr>
              <a:t>we provide technical and social infrastructure for high throughput fact extraction</a:t>
            </a:r>
            <a:endParaRPr sz="2808">
              <a:solidFill>
                <a:srgbClr val="535353"/>
              </a:solidFill>
            </a:endParaRPr>
          </a:p>
          <a:p>
            <a:pPr lvl="0" marL="415654" indent="-415654" algn="l" defTabSz="420624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2808" u="sng">
                <a:solidFill>
                  <a:srgbClr val="535353"/>
                </a:solidFill>
                <a:hlinkClick r:id="rId4" invalidUrl="" action="" tgtFrame="" tooltip="" history="1" highlightClick="0" endSnd="0"/>
              </a:rPr>
              <a:t>https://openfarm.cc/</a:t>
            </a:r>
          </a:p>
        </p:txBody>
      </p:sp>
      <p:pic>
        <p:nvPicPr>
          <p:cNvPr id="18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8467" y="7759968"/>
            <a:ext cx="3013027" cy="200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19343" y="7759968"/>
            <a:ext cx="3013027" cy="200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25291" y="7759968"/>
            <a:ext cx="3013027" cy="200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37800" y="7759968"/>
            <a:ext cx="2675567" cy="200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69983" y="7759968"/>
            <a:ext cx="2675567" cy="200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-filtered.png"/>
          <p:cNvPicPr/>
          <p:nvPr/>
        </p:nvPicPr>
        <p:blipFill>
          <a:blip r:embed="rId10">
            <a:extLst/>
          </a:blip>
          <a:srcRect l="0" t="0" r="0" b="0"/>
          <a:stretch>
            <a:fillRect/>
          </a:stretch>
        </p:blipFill>
        <p:spPr>
          <a:xfrm>
            <a:off x="7500673" y="6574300"/>
            <a:ext cx="5284796" cy="1033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>
            <p:ph type="title"/>
          </p:nvPr>
        </p:nvSpPr>
        <p:spPr>
          <a:xfrm>
            <a:off x="1175940" y="3097774"/>
            <a:ext cx="10652920" cy="1145052"/>
          </a:xfrm>
          <a:prstGeom prst="rect">
            <a:avLst/>
          </a:prstGeom>
        </p:spPr>
        <p:txBody>
          <a:bodyPr/>
          <a:lstStyle>
            <a:lvl1pPr defTabSz="490727">
              <a:defRPr sz="6048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48">
                <a:solidFill>
                  <a:srgbClr val="535353"/>
                </a:solidFill>
              </a:rPr>
              <a:t>openoil / opencorporates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xfrm>
            <a:off x="6851373" y="4722589"/>
            <a:ext cx="5435030" cy="4496472"/>
          </a:xfrm>
          <a:prstGeom prst="rect">
            <a:avLst/>
          </a:prstGeom>
        </p:spPr>
        <p:txBody>
          <a:bodyPr/>
          <a:lstStyle/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creative, practical, socially progressive policy-making</a:t>
            </a:r>
            <a:endParaRPr sz="31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corporate network mapping</a:t>
            </a:r>
            <a:endParaRPr sz="31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we provide the crawl/scrape/normalise/extract pipeline</a:t>
            </a:r>
            <a:endParaRPr sz="31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100" u="sng">
                <a:solidFill>
                  <a:srgbClr val="535353"/>
                </a:solidFill>
                <a:hlinkClick r:id="rId4" invalidUrl="" action="" tgtFrame="" tooltip="" history="1" highlightClick="0" endSnd="0"/>
              </a:rPr>
              <a:t>http://openoil.net/</a:t>
            </a:r>
          </a:p>
        </p:txBody>
      </p:sp>
      <p:sp>
        <p:nvSpPr>
          <p:cNvPr id="194" name="Shape 194"/>
          <p:cNvSpPr/>
          <p:nvPr/>
        </p:nvSpPr>
        <p:spPr>
          <a:xfrm>
            <a:off x="11499797" y="8458570"/>
            <a:ext cx="734537" cy="734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195" name="Screenshot 2015-01-27 15.49.59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1534" y="5358844"/>
            <a:ext cx="5766268" cy="3910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shot 2015-01-27 15.51.23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1987" y="4722589"/>
            <a:ext cx="5785361" cy="267464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11113716" y="8458570"/>
            <a:ext cx="734538" cy="734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5113" y="6059680"/>
            <a:ext cx="620343" cy="620343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601133" y="6929979"/>
            <a:ext cx="4493927" cy="2439988"/>
          </a:xfrm>
          <a:prstGeom prst="roundRect">
            <a:avLst>
              <a:gd name="adj" fmla="val 15000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41" name="Shape 41"/>
          <p:cNvSpPr/>
          <p:nvPr>
            <p:ph type="title"/>
          </p:nvPr>
        </p:nvSpPr>
        <p:spPr>
          <a:xfrm>
            <a:off x="1642731" y="2970774"/>
            <a:ext cx="9719338" cy="1145052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Open knowledge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618088" y="7196195"/>
            <a:ext cx="4460016" cy="2439989"/>
          </a:xfrm>
          <a:prstGeom prst="rect">
            <a:avLst/>
          </a:prstGeom>
        </p:spPr>
        <p:txBody>
          <a:bodyPr/>
          <a:lstStyle/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4900">
                <a:solidFill>
                  <a:srgbClr val="535353"/>
                </a:solidFill>
              </a:rPr>
              <a:t>~80%</a:t>
            </a:r>
            <a:r>
              <a:rPr sz="3724">
                <a:solidFill>
                  <a:srgbClr val="535353"/>
                </a:solidFill>
              </a:rPr>
              <a:t> of academic research is public-funded</a:t>
            </a:r>
            <a:endParaRPr sz="3724">
              <a:solidFill>
                <a:srgbClr val="535353"/>
              </a:solidFill>
            </a:endParaRPr>
          </a:p>
        </p:txBody>
      </p:sp>
      <p:pic>
        <p:nvPicPr>
          <p:cNvPr id="43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Group 46"/>
          <p:cNvGrpSpPr/>
          <p:nvPr/>
        </p:nvGrpSpPr>
        <p:grpSpPr>
          <a:xfrm>
            <a:off x="938016" y="4164796"/>
            <a:ext cx="4101255" cy="2289886"/>
            <a:chOff x="0" y="0"/>
            <a:chExt cx="4101254" cy="2289884"/>
          </a:xfrm>
        </p:grpSpPr>
        <p:sp>
          <p:nvSpPr>
            <p:cNvPr id="44" name="Shape 44"/>
            <p:cNvSpPr/>
            <p:nvPr/>
          </p:nvSpPr>
          <p:spPr>
            <a:xfrm>
              <a:off x="0" y="0"/>
              <a:ext cx="4101255" cy="1657133"/>
            </a:xfrm>
            <a:prstGeom prst="roundRect">
              <a:avLst>
                <a:gd name="adj" fmla="val 20156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45" name="Shape 45"/>
            <p:cNvSpPr/>
            <p:nvPr/>
          </p:nvSpPr>
          <p:spPr>
            <a:xfrm>
              <a:off x="215436" y="63099"/>
              <a:ext cx="3670382" cy="2226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0" defTabSz="479044">
                <a:defRPr sz="1800">
                  <a:solidFill>
                    <a:srgbClr val="000000"/>
                  </a:solidFill>
                </a:defRPr>
              </a:pPr>
              <a:r>
                <a:rPr sz="3116">
                  <a:solidFill>
                    <a:srgbClr val="535353"/>
                  </a:solidFill>
                </a:rPr>
                <a:t>many researchers </a:t>
              </a:r>
              <a:r>
                <a:rPr i="1" sz="3116">
                  <a:solidFill>
                    <a:srgbClr val="535353"/>
                  </a:solidFill>
                </a:rPr>
                <a:t>want</a:t>
              </a:r>
              <a:r>
                <a:rPr sz="3116">
                  <a:solidFill>
                    <a:srgbClr val="535353"/>
                  </a:solidFill>
                </a:rPr>
                <a:t> their work to be read and re-used by others</a:t>
              </a:r>
              <a:endParaRPr sz="3116">
                <a:solidFill>
                  <a:srgbClr val="535353"/>
                </a:solidFill>
              </a:endParaRPr>
            </a:p>
          </p:txBody>
        </p:sp>
      </p:grpSp>
      <p:sp>
        <p:nvSpPr>
          <p:cNvPr id="47" name="Shape 47"/>
          <p:cNvSpPr/>
          <p:nvPr/>
        </p:nvSpPr>
        <p:spPr>
          <a:xfrm>
            <a:off x="8905122" y="6885982"/>
            <a:ext cx="3493187" cy="2439989"/>
          </a:xfrm>
          <a:prstGeom prst="roundRect">
            <a:avLst>
              <a:gd name="adj" fmla="val 15000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48" name="Shape 48"/>
          <p:cNvSpPr/>
          <p:nvPr/>
        </p:nvSpPr>
        <p:spPr>
          <a:xfrm>
            <a:off x="8922077" y="7103092"/>
            <a:ext cx="3459276" cy="2439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414781">
              <a:defRPr sz="269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98">
                <a:solidFill>
                  <a:srgbClr val="535353"/>
                </a:solidFill>
              </a:rPr>
              <a:t>we believe that charitably and publicly funded research should be available to all at no additional cost </a:t>
            </a:r>
            <a:endParaRPr sz="2698">
              <a:solidFill>
                <a:srgbClr val="535353"/>
              </a:solidFill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5400051" y="6752756"/>
            <a:ext cx="1122494" cy="1018150"/>
            <a:chOff x="0" y="0"/>
            <a:chExt cx="1122493" cy="1018148"/>
          </a:xfrm>
        </p:grpSpPr>
        <p:pic>
          <p:nvPicPr>
            <p:cNvPr id="49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769" y="50545"/>
              <a:ext cx="1018955" cy="9170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" name="Shape 50"/>
            <p:cNvSpPr/>
            <p:nvPr/>
          </p:nvSpPr>
          <p:spPr>
            <a:xfrm>
              <a:off x="0" y="0"/>
              <a:ext cx="1122494" cy="1018149"/>
            </a:xfrm>
            <a:prstGeom prst="roundRect">
              <a:avLst>
                <a:gd name="adj" fmla="val 23992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411614" y="7987030"/>
            <a:ext cx="960307" cy="1583739"/>
            <a:chOff x="0" y="0"/>
            <a:chExt cx="960305" cy="1583737"/>
          </a:xfrm>
        </p:grpSpPr>
        <p:pic>
          <p:nvPicPr>
            <p:cNvPr id="52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2560" y="152508"/>
              <a:ext cx="815186" cy="12787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" name="Shape 53"/>
            <p:cNvSpPr/>
            <p:nvPr/>
          </p:nvSpPr>
          <p:spPr>
            <a:xfrm>
              <a:off x="0" y="0"/>
              <a:ext cx="960306" cy="1583738"/>
            </a:xfrm>
            <a:prstGeom prst="roundRect">
              <a:avLst>
                <a:gd name="adj" fmla="val 33754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5400051" y="8035432"/>
            <a:ext cx="1418755" cy="1486934"/>
            <a:chOff x="0" y="0"/>
            <a:chExt cx="1418754" cy="1486933"/>
          </a:xfrm>
        </p:grpSpPr>
        <p:pic>
          <p:nvPicPr>
            <p:cNvPr id="55" name="pasted-image.jp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4318" y="128407"/>
              <a:ext cx="1230119" cy="1230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" name="Shape 56"/>
            <p:cNvSpPr/>
            <p:nvPr/>
          </p:nvSpPr>
          <p:spPr>
            <a:xfrm>
              <a:off x="0" y="0"/>
              <a:ext cx="1418755" cy="1486934"/>
            </a:xfrm>
            <a:prstGeom prst="roundRect">
              <a:avLst>
                <a:gd name="adj" fmla="val 28917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7470182" y="6770544"/>
            <a:ext cx="1215476" cy="743328"/>
            <a:chOff x="0" y="0"/>
            <a:chExt cx="1215474" cy="743326"/>
          </a:xfrm>
        </p:grpSpPr>
        <p:pic>
          <p:nvPicPr>
            <p:cNvPr id="58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7590" y="98166"/>
              <a:ext cx="1040295" cy="5469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" name="Shape 59"/>
            <p:cNvSpPr/>
            <p:nvPr/>
          </p:nvSpPr>
          <p:spPr>
            <a:xfrm>
              <a:off x="0" y="0"/>
              <a:ext cx="1215475" cy="743327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402233" y="5211264"/>
            <a:ext cx="1300084" cy="1317064"/>
            <a:chOff x="0" y="0"/>
            <a:chExt cx="1300083" cy="1317062"/>
          </a:xfrm>
        </p:grpSpPr>
        <p:pic>
          <p:nvPicPr>
            <p:cNvPr id="61" name="pasted-image.jp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3858" y="133747"/>
              <a:ext cx="1052367" cy="1029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" name="Shape 62"/>
            <p:cNvSpPr/>
            <p:nvPr/>
          </p:nvSpPr>
          <p:spPr>
            <a:xfrm>
              <a:off x="0" y="0"/>
              <a:ext cx="1300084" cy="1317063"/>
            </a:xfrm>
            <a:prstGeom prst="roundRect">
              <a:avLst>
                <a:gd name="adj" fmla="val 15196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5791632" y="4378940"/>
            <a:ext cx="1568405" cy="1516764"/>
            <a:chOff x="0" y="0"/>
            <a:chExt cx="1568403" cy="1516763"/>
          </a:xfrm>
        </p:grpSpPr>
        <p:pic>
          <p:nvPicPr>
            <p:cNvPr id="64" name="pasted-image.jp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6019" y="154719"/>
              <a:ext cx="1256365" cy="125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Shape 65"/>
            <p:cNvSpPr/>
            <p:nvPr/>
          </p:nvSpPr>
          <p:spPr>
            <a:xfrm>
              <a:off x="0" y="0"/>
              <a:ext cx="1568404" cy="1516764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846807" y="4573072"/>
            <a:ext cx="1186747" cy="1061525"/>
            <a:chOff x="0" y="0"/>
            <a:chExt cx="1186745" cy="1061523"/>
          </a:xfrm>
        </p:grpSpPr>
        <p:pic>
          <p:nvPicPr>
            <p:cNvPr id="67" name="pasted-image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4736" y="126872"/>
              <a:ext cx="934737" cy="806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0" y="0"/>
              <a:ext cx="1186746" cy="1061524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979556" y="4517869"/>
            <a:ext cx="1546282" cy="1583739"/>
            <a:chOff x="0" y="0"/>
            <a:chExt cx="1546281" cy="1583737"/>
          </a:xfrm>
        </p:grpSpPr>
        <p:pic>
          <p:nvPicPr>
            <p:cNvPr id="70" name="pasted-image.jp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3052" y="173760"/>
              <a:ext cx="1236219" cy="1236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" name="Shape 71"/>
            <p:cNvSpPr/>
            <p:nvPr/>
          </p:nvSpPr>
          <p:spPr>
            <a:xfrm>
              <a:off x="0" y="0"/>
              <a:ext cx="1546282" cy="1583738"/>
            </a:xfrm>
            <a:prstGeom prst="roundRect">
              <a:avLst>
                <a:gd name="adj" fmla="val 15363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sp>
        <p:nvSpPr>
          <p:cNvPr id="73" name="Shape 73"/>
          <p:cNvSpPr/>
          <p:nvPr/>
        </p:nvSpPr>
        <p:spPr>
          <a:xfrm>
            <a:off x="7762843" y="5856995"/>
            <a:ext cx="1236584" cy="620582"/>
          </a:xfrm>
          <a:prstGeom prst="roundRect">
            <a:avLst>
              <a:gd name="adj" fmla="val 16228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grpSp>
        <p:nvGrpSpPr>
          <p:cNvPr id="76" name="Group 76"/>
          <p:cNvGrpSpPr/>
          <p:nvPr/>
        </p:nvGrpSpPr>
        <p:grpSpPr>
          <a:xfrm>
            <a:off x="9404610" y="4189241"/>
            <a:ext cx="781147" cy="761490"/>
            <a:chOff x="0" y="0"/>
            <a:chExt cx="781146" cy="761489"/>
          </a:xfrm>
        </p:grpSpPr>
        <p:pic>
          <p:nvPicPr>
            <p:cNvPr id="74" name="pasted-image.jp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4570" y="22730"/>
              <a:ext cx="684081" cy="684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Shape 75"/>
            <p:cNvSpPr/>
            <p:nvPr/>
          </p:nvSpPr>
          <p:spPr>
            <a:xfrm>
              <a:off x="0" y="0"/>
              <a:ext cx="781147" cy="761490"/>
            </a:xfrm>
            <a:prstGeom prst="roundRect">
              <a:avLst>
                <a:gd name="adj" fmla="val 23986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sp>
        <p:nvSpPr>
          <p:cNvPr id="77" name="Shape 77"/>
          <p:cNvSpPr/>
          <p:nvPr/>
        </p:nvSpPr>
        <p:spPr>
          <a:xfrm>
            <a:off x="10455607" y="4606019"/>
            <a:ext cx="254099" cy="312962"/>
          </a:xfrm>
          <a:prstGeom prst="roundRect">
            <a:avLst>
              <a:gd name="adj" fmla="val 39635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78" name="Shape 78"/>
          <p:cNvSpPr/>
          <p:nvPr/>
        </p:nvSpPr>
        <p:spPr>
          <a:xfrm>
            <a:off x="10979673" y="6321358"/>
            <a:ext cx="1694816" cy="358784"/>
          </a:xfrm>
          <a:prstGeom prst="roundRect">
            <a:avLst>
              <a:gd name="adj" fmla="val 28070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79" name="Shape 79"/>
          <p:cNvSpPr/>
          <p:nvPr/>
        </p:nvSpPr>
        <p:spPr>
          <a:xfrm>
            <a:off x="6780852" y="7677136"/>
            <a:ext cx="487183" cy="312963"/>
          </a:xfrm>
          <a:prstGeom prst="roundRect">
            <a:avLst>
              <a:gd name="adj" fmla="val 32180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80" name="Shape 80"/>
          <p:cNvSpPr/>
          <p:nvPr/>
        </p:nvSpPr>
        <p:spPr>
          <a:xfrm>
            <a:off x="828643" y="6270971"/>
            <a:ext cx="2191262" cy="410543"/>
          </a:xfrm>
          <a:prstGeom prst="roundRect">
            <a:avLst>
              <a:gd name="adj" fmla="val 32180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81" name="Shape 81"/>
          <p:cNvSpPr/>
          <p:nvPr/>
        </p:nvSpPr>
        <p:spPr>
          <a:xfrm>
            <a:off x="3322588" y="6321439"/>
            <a:ext cx="629078" cy="312963"/>
          </a:xfrm>
          <a:prstGeom prst="roundRect">
            <a:avLst>
              <a:gd name="adj" fmla="val 32180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82" name="Shape 82"/>
          <p:cNvSpPr/>
          <p:nvPr/>
        </p:nvSpPr>
        <p:spPr>
          <a:xfrm>
            <a:off x="4394162" y="6011382"/>
            <a:ext cx="663404" cy="694160"/>
          </a:xfrm>
          <a:prstGeom prst="roundRect">
            <a:avLst>
              <a:gd name="adj" fmla="val 15181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83" name="Shape 83"/>
          <p:cNvSpPr/>
          <p:nvPr/>
        </p:nvSpPr>
        <p:spPr>
          <a:xfrm>
            <a:off x="6798168" y="6190568"/>
            <a:ext cx="403845" cy="1081551"/>
          </a:xfrm>
          <a:prstGeom prst="roundRect">
            <a:avLst>
              <a:gd name="adj" fmla="val 24938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84" name="Shape 84"/>
          <p:cNvSpPr/>
          <p:nvPr/>
        </p:nvSpPr>
        <p:spPr>
          <a:xfrm>
            <a:off x="5491136" y="6153670"/>
            <a:ext cx="940323" cy="358784"/>
          </a:xfrm>
          <a:prstGeom prst="roundRect">
            <a:avLst>
              <a:gd name="adj" fmla="val 28070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>
            <p:ph type="title"/>
          </p:nvPr>
        </p:nvSpPr>
        <p:spPr>
          <a:xfrm>
            <a:off x="1642731" y="3224774"/>
            <a:ext cx="9719338" cy="1879294"/>
          </a:xfrm>
          <a:prstGeom prst="rect">
            <a:avLst/>
          </a:prstGeom>
        </p:spPr>
        <p:txBody>
          <a:bodyPr/>
          <a:lstStyle/>
          <a:p>
            <a:pPr lvl="0" defTabSz="496570">
              <a:defRPr cap="none" sz="1800">
                <a:solidFill>
                  <a:srgbClr val="000000"/>
                </a:solidFill>
              </a:defRPr>
            </a:pPr>
            <a:r>
              <a:rPr cap="all" sz="6120">
                <a:solidFill>
                  <a:srgbClr val="535353"/>
                </a:solidFill>
              </a:rPr>
              <a:t>The right to read is</a:t>
            </a:r>
            <a:endParaRPr cap="all" sz="6120">
              <a:solidFill>
                <a:srgbClr val="535353"/>
              </a:solidFill>
            </a:endParaRPr>
          </a:p>
          <a:p>
            <a:pPr lvl="0" defTabSz="496570">
              <a:defRPr cap="none" sz="1800">
                <a:solidFill>
                  <a:srgbClr val="000000"/>
                </a:solidFill>
              </a:defRPr>
            </a:pPr>
            <a:r>
              <a:rPr cap="all" sz="6120">
                <a:solidFill>
                  <a:srgbClr val="535353"/>
                </a:solidFill>
              </a:rPr>
              <a:t>the  right to mine</a:t>
            </a:r>
          </a:p>
        </p:txBody>
      </p:sp>
      <p:sp>
        <p:nvSpPr>
          <p:cNvPr id="90" name="Shape 90"/>
          <p:cNvSpPr/>
          <p:nvPr>
            <p:ph type="body" idx="1"/>
          </p:nvPr>
        </p:nvSpPr>
        <p:spPr>
          <a:xfrm>
            <a:off x="2657838" y="5698066"/>
            <a:ext cx="7689123" cy="3583121"/>
          </a:xfrm>
          <a:prstGeom prst="rect">
            <a:avLst/>
          </a:prstGeom>
        </p:spPr>
        <p:txBody>
          <a:bodyPr/>
          <a:lstStyle>
            <a:lvl1pPr defTabSz="549148">
              <a:defRPr i="1" sz="4794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4794">
                <a:solidFill>
                  <a:srgbClr val="535353"/>
                </a:solidFill>
              </a:rPr>
              <a:t>The Hargreaves report (UK) allowing limitations and exceptions for non-commercial content mining research</a:t>
            </a:r>
            <a:endParaRPr i="1" sz="4794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>
            <p:ph type="title"/>
          </p:nvPr>
        </p:nvSpPr>
        <p:spPr>
          <a:xfrm>
            <a:off x="1642731" y="3224774"/>
            <a:ext cx="9719338" cy="1145052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our mission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xfrm>
            <a:off x="2657838" y="5456766"/>
            <a:ext cx="7689123" cy="3067051"/>
          </a:xfrm>
          <a:prstGeom prst="rect">
            <a:avLst/>
          </a:prstGeom>
        </p:spPr>
        <p:txBody>
          <a:bodyPr/>
          <a:lstStyle>
            <a:lvl1pPr>
              <a:defRPr i="1" sz="5100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5100">
                <a:solidFill>
                  <a:srgbClr val="535353"/>
                </a:solidFill>
              </a:rPr>
              <a:t>“make 100,000,000 facts from the scholarly literature open, accessible and reusable”</a:t>
            </a:r>
            <a:endParaRPr i="1" sz="51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>
            <p:ph type="title"/>
          </p:nvPr>
        </p:nvSpPr>
        <p:spPr>
          <a:xfrm>
            <a:off x="1642731" y="3224774"/>
            <a:ext cx="9719338" cy="1145052"/>
          </a:xfrm>
          <a:prstGeom prst="rect">
            <a:avLst/>
          </a:prstGeom>
        </p:spPr>
        <p:txBody>
          <a:bodyPr/>
          <a:lstStyle>
            <a:lvl1pPr defTabSz="578358">
              <a:defRPr sz="7128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128">
                <a:solidFill>
                  <a:srgbClr val="535353"/>
                </a:solidFill>
              </a:rPr>
              <a:t>the scale of the task</a:t>
            </a:r>
          </a:p>
        </p:txBody>
      </p:sp>
      <p:sp>
        <p:nvSpPr>
          <p:cNvPr id="98" name="Shape 98"/>
          <p:cNvSpPr/>
          <p:nvPr>
            <p:ph type="body" idx="1"/>
          </p:nvPr>
        </p:nvSpPr>
        <p:spPr>
          <a:xfrm>
            <a:off x="1794135" y="5046645"/>
            <a:ext cx="9416530" cy="3067052"/>
          </a:xfrm>
          <a:prstGeom prst="rect">
            <a:avLst/>
          </a:prstGeom>
        </p:spPr>
        <p:txBody>
          <a:bodyPr/>
          <a:lstStyle/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535353"/>
                </a:solidFill>
              </a:rPr>
              <a:t>~ 27,000 peer reviewed journals*</a:t>
            </a:r>
            <a:endParaRPr sz="51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535353"/>
                </a:solidFill>
              </a:rPr>
              <a:t>&gt; 5,000 publishers</a:t>
            </a:r>
            <a:endParaRPr sz="51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535353"/>
                </a:solidFill>
              </a:rPr>
              <a:t>~ 3,000 new papers per day</a:t>
            </a:r>
          </a:p>
        </p:txBody>
      </p:sp>
      <p:sp>
        <p:nvSpPr>
          <p:cNvPr id="99" name="Shape 99"/>
          <p:cNvSpPr/>
          <p:nvPr/>
        </p:nvSpPr>
        <p:spPr>
          <a:xfrm>
            <a:off x="3531720" y="9095316"/>
            <a:ext cx="941653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535353"/>
                </a:solidFill>
              </a:rPr>
              <a:t>*Ulrich’s database: </a:t>
            </a:r>
            <a:r>
              <a:rPr i="1" sz="3200" u="sng">
                <a:solidFill>
                  <a:srgbClr val="535353"/>
                </a:solidFill>
                <a:hlinkClick r:id="rId3" invalidUrl="" action="" tgtFrame="" tooltip="" history="1" highlightClick="0" endSnd="0"/>
              </a:rPr>
              <a:t>http://ulrichsweb.serialssolutions.com/login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>
            <p:ph type="title"/>
          </p:nvPr>
        </p:nvSpPr>
        <p:spPr>
          <a:xfrm>
            <a:off x="1175940" y="3097774"/>
            <a:ext cx="10652920" cy="1145052"/>
          </a:xfrm>
          <a:prstGeom prst="rect">
            <a:avLst/>
          </a:prstGeom>
        </p:spPr>
        <p:txBody>
          <a:bodyPr/>
          <a:lstStyle>
            <a:lvl1pPr defTabSz="519937">
              <a:defRPr sz="6408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8">
                <a:solidFill>
                  <a:srgbClr val="535353"/>
                </a:solidFill>
              </a:rPr>
              <a:t>structured information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xfrm>
            <a:off x="1794135" y="4995845"/>
            <a:ext cx="9416530" cy="3837386"/>
          </a:xfrm>
          <a:prstGeom prst="rect">
            <a:avLst/>
          </a:prstGeom>
        </p:spPr>
        <p:txBody>
          <a:bodyPr/>
          <a:lstStyle/>
          <a:p>
            <a:pPr lvl="0" marL="531114" indent="-531114" algn="l" defTabSz="537463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4692">
                <a:solidFill>
                  <a:srgbClr val="535353"/>
                </a:solidFill>
              </a:rPr>
              <a:t>chemical names and structures</a:t>
            </a:r>
            <a:endParaRPr sz="4692">
              <a:solidFill>
                <a:srgbClr val="535353"/>
              </a:solidFill>
            </a:endParaRPr>
          </a:p>
          <a:p>
            <a:pPr lvl="0" marL="531114" indent="-531114" algn="l" defTabSz="537463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4692">
                <a:solidFill>
                  <a:srgbClr val="535353"/>
                </a:solidFill>
              </a:rPr>
              <a:t>species</a:t>
            </a:r>
            <a:endParaRPr sz="4692">
              <a:solidFill>
                <a:srgbClr val="535353"/>
              </a:solidFill>
            </a:endParaRPr>
          </a:p>
          <a:p>
            <a:pPr lvl="0" marL="531114" indent="-531114" algn="l" defTabSz="537463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4692">
                <a:solidFill>
                  <a:srgbClr val="535353"/>
                </a:solidFill>
              </a:rPr>
              <a:t>metabolism</a:t>
            </a:r>
            <a:endParaRPr sz="4692">
              <a:solidFill>
                <a:srgbClr val="535353"/>
              </a:solidFill>
            </a:endParaRPr>
          </a:p>
          <a:p>
            <a:pPr lvl="0" marL="531114" indent="-531114" algn="l" defTabSz="537463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4692">
                <a:solidFill>
                  <a:srgbClr val="535353"/>
                </a:solidFill>
              </a:rPr>
              <a:t>phylogenetic trees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>
            <p:ph type="title"/>
          </p:nvPr>
        </p:nvSpPr>
        <p:spPr>
          <a:xfrm>
            <a:off x="1175940" y="2818374"/>
            <a:ext cx="10652920" cy="1145052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our team</a:t>
            </a: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xfrm>
            <a:off x="10017510" y="4820056"/>
            <a:ext cx="2413850" cy="654511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35353"/>
                </a:solidFill>
              </a:rPr>
              <a:t>@jenny_molloy</a:t>
            </a:r>
          </a:p>
        </p:txBody>
      </p:sp>
      <p:grpSp>
        <p:nvGrpSpPr>
          <p:cNvPr id="113" name="Group 113"/>
          <p:cNvGrpSpPr/>
          <p:nvPr/>
        </p:nvGrpSpPr>
        <p:grpSpPr>
          <a:xfrm>
            <a:off x="765994" y="6189236"/>
            <a:ext cx="2302882" cy="3242528"/>
            <a:chOff x="0" y="0"/>
            <a:chExt cx="2302880" cy="3242526"/>
          </a:xfrm>
        </p:grpSpPr>
        <p:pic>
          <p:nvPicPr>
            <p:cNvPr id="110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296" y="498727"/>
              <a:ext cx="1602757" cy="217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" name="Shape 111"/>
            <p:cNvSpPr/>
            <p:nvPr/>
          </p:nvSpPr>
          <p:spPr>
            <a:xfrm>
              <a:off x="0" y="0"/>
              <a:ext cx="2302881" cy="449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150000"/>
                </a:lnSpc>
                <a:defRPr sz="28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535353"/>
                  </a:solidFill>
                </a:rPr>
                <a:t>Ross Mounce</a:t>
              </a:r>
            </a:p>
          </p:txBody>
        </p:sp>
        <p:sp>
          <p:nvSpPr>
            <p:cNvPr id="112" name="Shape 112"/>
            <p:cNvSpPr/>
            <p:nvPr/>
          </p:nvSpPr>
          <p:spPr>
            <a:xfrm>
              <a:off x="38204" y="2621607"/>
              <a:ext cx="2024809" cy="620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150000"/>
                </a:lnSpc>
                <a:defRPr sz="33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535353"/>
                  </a:solidFill>
                </a:rPr>
                <a:t>@rmounce</a:t>
              </a:r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6885485" y="4045256"/>
            <a:ext cx="2337801" cy="2421721"/>
            <a:chOff x="0" y="0"/>
            <a:chExt cx="2337799" cy="2421719"/>
          </a:xfrm>
        </p:grpSpPr>
        <p:pic>
          <p:nvPicPr>
            <p:cNvPr id="114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14908" y="450714"/>
              <a:ext cx="1553974" cy="1553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" name="Shape 115"/>
            <p:cNvSpPr/>
            <p:nvPr/>
          </p:nvSpPr>
          <p:spPr>
            <a:xfrm>
              <a:off x="62678" y="66148"/>
              <a:ext cx="2140150" cy="340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150000"/>
                </a:lnSpc>
                <a:defRPr sz="2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535353"/>
                  </a:solidFill>
                </a:rPr>
                <a:t>Richard Smith-Unna</a:t>
              </a:r>
            </a:p>
          </p:txBody>
        </p:sp>
        <p:sp>
          <p:nvSpPr>
            <p:cNvPr id="116" name="Shape 116"/>
            <p:cNvSpPr/>
            <p:nvPr/>
          </p:nvSpPr>
          <p:spPr>
            <a:xfrm>
              <a:off x="458505" y="2007377"/>
              <a:ext cx="1879295" cy="412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150000"/>
                </a:lnSpc>
                <a:defRPr sz="21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535353"/>
                  </a:solidFill>
                </a:rPr>
                <a:t>@blahah404</a:t>
              </a:r>
            </a:p>
          </p:txBody>
        </p:sp>
        <p:sp>
          <p:nvSpPr>
            <p:cNvPr id="117" name="Shape 117"/>
            <p:cNvSpPr/>
            <p:nvPr/>
          </p:nvSpPr>
          <p:spPr>
            <a:xfrm>
              <a:off x="0" y="0"/>
              <a:ext cx="2204785" cy="242172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19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45168" y="7354235"/>
            <a:ext cx="1679567" cy="1581903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6828254" y="6907090"/>
            <a:ext cx="2427287" cy="46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150000"/>
              </a:lnSpc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35353"/>
                </a:solidFill>
              </a:rPr>
              <a:t>Stephanie Smith-Unna</a:t>
            </a:r>
          </a:p>
        </p:txBody>
      </p:sp>
      <p:sp>
        <p:nvSpPr>
          <p:cNvPr id="121" name="Shape 121"/>
          <p:cNvSpPr/>
          <p:nvPr/>
        </p:nvSpPr>
        <p:spPr>
          <a:xfrm>
            <a:off x="6935456" y="8884553"/>
            <a:ext cx="2252150" cy="498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150000"/>
              </a:lnSpc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535353"/>
                </a:solidFill>
              </a:rPr>
              <a:t>@treblesteph</a:t>
            </a:r>
          </a:p>
        </p:txBody>
      </p:sp>
      <p:sp>
        <p:nvSpPr>
          <p:cNvPr id="122" name="Shape 122"/>
          <p:cNvSpPr/>
          <p:nvPr/>
        </p:nvSpPr>
        <p:spPr>
          <a:xfrm>
            <a:off x="6795495" y="6848167"/>
            <a:ext cx="2378914" cy="2612982"/>
          </a:xfrm>
          <a:prstGeom prst="roundRect">
            <a:avLst>
              <a:gd name="adj" fmla="val 15000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26" name="Group 126"/>
          <p:cNvGrpSpPr/>
          <p:nvPr/>
        </p:nvGrpSpPr>
        <p:grpSpPr>
          <a:xfrm>
            <a:off x="9693804" y="2684067"/>
            <a:ext cx="2489226" cy="2566177"/>
            <a:chOff x="0" y="0"/>
            <a:chExt cx="2489225" cy="2566175"/>
          </a:xfrm>
        </p:grpSpPr>
        <p:pic>
          <p:nvPicPr>
            <p:cNvPr id="123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57005" y="580103"/>
              <a:ext cx="1581903" cy="1581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" name="Shape 124"/>
            <p:cNvSpPr/>
            <p:nvPr/>
          </p:nvSpPr>
          <p:spPr>
            <a:xfrm>
              <a:off x="237076" y="2560"/>
              <a:ext cx="225215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150000"/>
                </a:lnSpc>
                <a:defRPr sz="28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535353"/>
                  </a:solidFill>
                </a:rPr>
                <a:t>Jenny Molloy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0" y="0"/>
              <a:ext cx="2336301" cy="2566176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72C1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7" name="Shape 127"/>
          <p:cNvSpPr/>
          <p:nvPr/>
        </p:nvSpPr>
        <p:spPr>
          <a:xfrm>
            <a:off x="455884" y="6095455"/>
            <a:ext cx="2547659" cy="3430090"/>
          </a:xfrm>
          <a:prstGeom prst="roundRect">
            <a:avLst>
              <a:gd name="adj" fmla="val 18386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8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45212" y="7127807"/>
            <a:ext cx="1881867" cy="1881867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3877943" y="6629612"/>
            <a:ext cx="2252150" cy="425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150000"/>
              </a:lnSpc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35353"/>
                </a:solidFill>
              </a:rPr>
              <a:t>Mark MacGillivray</a:t>
            </a:r>
          </a:p>
        </p:txBody>
      </p:sp>
      <p:sp>
        <p:nvSpPr>
          <p:cNvPr id="130" name="Shape 130"/>
          <p:cNvSpPr/>
          <p:nvPr/>
        </p:nvSpPr>
        <p:spPr>
          <a:xfrm>
            <a:off x="4076300" y="8930649"/>
            <a:ext cx="202340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150000"/>
              </a:lnSpc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@cottagelabs</a:t>
            </a:r>
          </a:p>
        </p:txBody>
      </p:sp>
      <p:sp>
        <p:nvSpPr>
          <p:cNvPr id="131" name="Shape 131"/>
          <p:cNvSpPr/>
          <p:nvPr/>
        </p:nvSpPr>
        <p:spPr>
          <a:xfrm>
            <a:off x="3579057" y="6547439"/>
            <a:ext cx="2676284" cy="2931536"/>
          </a:xfrm>
          <a:prstGeom prst="roundRect">
            <a:avLst>
              <a:gd name="adj" fmla="val 14959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2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85563" y="6210129"/>
            <a:ext cx="1959737" cy="261298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9961381" y="5689353"/>
            <a:ext cx="2208101" cy="413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150000"/>
              </a:lnSpc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35353"/>
                </a:solidFill>
              </a:rPr>
              <a:t>Peter Murray-Rust</a:t>
            </a:r>
          </a:p>
        </p:txBody>
      </p:sp>
      <p:sp>
        <p:nvSpPr>
          <p:cNvPr id="134" name="Shape 134"/>
          <p:cNvSpPr/>
          <p:nvPr/>
        </p:nvSpPr>
        <p:spPr>
          <a:xfrm>
            <a:off x="9974544" y="8875727"/>
            <a:ext cx="2225325" cy="413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15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35353"/>
                </a:solidFill>
              </a:rPr>
              <a:t>@petermurrayrust</a:t>
            </a:r>
          </a:p>
        </p:txBody>
      </p:sp>
      <p:sp>
        <p:nvSpPr>
          <p:cNvPr id="135" name="Shape 135"/>
          <p:cNvSpPr/>
          <p:nvPr/>
        </p:nvSpPr>
        <p:spPr>
          <a:xfrm>
            <a:off x="9676822" y="5528165"/>
            <a:ext cx="2807606" cy="3910283"/>
          </a:xfrm>
          <a:prstGeom prst="roundRect">
            <a:avLst>
              <a:gd name="adj" fmla="val 14959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6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38239" y="3630533"/>
            <a:ext cx="1961334" cy="15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1165954" y="3124328"/>
            <a:ext cx="237215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15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35353"/>
                </a:solidFill>
              </a:rPr>
              <a:t>Charles Oppenheim</a:t>
            </a:r>
          </a:p>
        </p:txBody>
      </p:sp>
      <p:sp>
        <p:nvSpPr>
          <p:cNvPr id="138" name="Shape 138"/>
          <p:cNvSpPr/>
          <p:nvPr/>
        </p:nvSpPr>
        <p:spPr>
          <a:xfrm>
            <a:off x="1223403" y="5197358"/>
            <a:ext cx="2587460" cy="425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150000"/>
              </a:lnSpc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35353"/>
                </a:solidFill>
              </a:rPr>
              <a:t>@CharlesOppenh</a:t>
            </a:r>
          </a:p>
        </p:txBody>
      </p:sp>
      <p:sp>
        <p:nvSpPr>
          <p:cNvPr id="139" name="Shape 139"/>
          <p:cNvSpPr/>
          <p:nvPr/>
        </p:nvSpPr>
        <p:spPr>
          <a:xfrm>
            <a:off x="1041611" y="3097132"/>
            <a:ext cx="2549617" cy="2612982"/>
          </a:xfrm>
          <a:prstGeom prst="roundRect">
            <a:avLst>
              <a:gd name="adj" fmla="val 13996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0" name="Shape 140"/>
          <p:cNvSpPr/>
          <p:nvPr/>
        </p:nvSpPr>
        <p:spPr>
          <a:xfrm>
            <a:off x="4200952" y="4029798"/>
            <a:ext cx="1982830" cy="2235027"/>
          </a:xfrm>
          <a:prstGeom prst="roundRect">
            <a:avLst>
              <a:gd name="adj" fmla="val 8912"/>
            </a:avLst>
          </a:prstGeom>
          <a:ln w="63500">
            <a:solidFill>
              <a:srgbClr val="72C15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1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470684" y="4425628"/>
            <a:ext cx="1443366" cy="144336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4450211" y="4029299"/>
            <a:ext cx="1560512" cy="46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150000"/>
              </a:lnSpc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35353"/>
                </a:solidFill>
              </a:rPr>
              <a:t>Graham Steel</a:t>
            </a:r>
          </a:p>
        </p:txBody>
      </p:sp>
      <p:sp>
        <p:nvSpPr>
          <p:cNvPr id="143" name="Shape 143"/>
          <p:cNvSpPr/>
          <p:nvPr/>
        </p:nvSpPr>
        <p:spPr>
          <a:xfrm>
            <a:off x="4612771" y="5788523"/>
            <a:ext cx="1560512" cy="46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150000"/>
              </a:lnSpc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35353"/>
                </a:solidFill>
              </a:rPr>
              <a:t>@McDawg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>
            <p:ph type="title"/>
          </p:nvPr>
        </p:nvSpPr>
        <p:spPr>
          <a:xfrm>
            <a:off x="1175940" y="3097774"/>
            <a:ext cx="10652920" cy="1145052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collaborations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xfrm>
            <a:off x="810902" y="4786089"/>
            <a:ext cx="11382996" cy="4235394"/>
          </a:xfrm>
          <a:prstGeom prst="rect">
            <a:avLst/>
          </a:prstGeom>
        </p:spPr>
        <p:txBody>
          <a:bodyPr/>
          <a:lstStyle/>
          <a:p>
            <a:pPr lvl="0" marL="571524" indent="-571524" algn="l" defTabSz="578358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4059">
                <a:solidFill>
                  <a:srgbClr val="535353"/>
                </a:solidFill>
              </a:rPr>
              <a:t>Mint phylogeny working group</a:t>
            </a:r>
            <a:endParaRPr sz="4059">
              <a:solidFill>
                <a:srgbClr val="535353"/>
              </a:solidFill>
            </a:endParaRPr>
          </a:p>
          <a:p>
            <a:pPr lvl="0" marL="571524" indent="-571524" algn="l" defTabSz="578358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4059">
                <a:solidFill>
                  <a:srgbClr val="535353"/>
                </a:solidFill>
              </a:rPr>
              <a:t>Phyloinformatic Literature Unlocking Tools (PLUTo)</a:t>
            </a:r>
            <a:endParaRPr sz="4059">
              <a:solidFill>
                <a:srgbClr val="535353"/>
              </a:solidFill>
            </a:endParaRPr>
          </a:p>
          <a:p>
            <a:pPr lvl="0" marL="571524" indent="-571524" algn="l" defTabSz="578358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4059">
                <a:solidFill>
                  <a:srgbClr val="535353"/>
                </a:solidFill>
              </a:rPr>
              <a:t>EBI - MetaboLights</a:t>
            </a:r>
            <a:endParaRPr sz="4059">
              <a:solidFill>
                <a:srgbClr val="535353"/>
              </a:solidFill>
            </a:endParaRPr>
          </a:p>
          <a:p>
            <a:pPr lvl="0" marL="571524" indent="-571524" algn="l" defTabSz="578358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4059">
                <a:solidFill>
                  <a:srgbClr val="535353"/>
                </a:solidFill>
              </a:rPr>
              <a:t>OpenFarm</a:t>
            </a:r>
            <a:endParaRPr sz="4059">
              <a:solidFill>
                <a:srgbClr val="535353"/>
              </a:solidFill>
            </a:endParaRPr>
          </a:p>
          <a:p>
            <a:pPr lvl="0" marL="571524" indent="-571524" algn="l" defTabSz="578358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4059">
                <a:solidFill>
                  <a:srgbClr val="535353"/>
                </a:solidFill>
              </a:rPr>
              <a:t>OpenOil / OpenCorporates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966" y="738716"/>
            <a:ext cx="3723461" cy="1879295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>
            <p:ph type="title"/>
          </p:nvPr>
        </p:nvSpPr>
        <p:spPr>
          <a:xfrm>
            <a:off x="1175940" y="2754874"/>
            <a:ext cx="10652920" cy="1145052"/>
          </a:xfrm>
          <a:prstGeom prst="rect">
            <a:avLst/>
          </a:prstGeom>
        </p:spPr>
        <p:txBody>
          <a:bodyPr/>
          <a:lstStyle>
            <a:lvl1pPr defTabSz="403097">
              <a:defRPr sz="4968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968">
                <a:solidFill>
                  <a:srgbClr val="535353"/>
                </a:solidFill>
              </a:rPr>
              <a:t>mint phylogeny working group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xfrm>
            <a:off x="4974319" y="3963358"/>
            <a:ext cx="7099789" cy="4844993"/>
          </a:xfrm>
          <a:prstGeom prst="rect">
            <a:avLst/>
          </a:prstGeom>
        </p:spPr>
        <p:txBody>
          <a:bodyPr/>
          <a:lstStyle/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Sixth largest family of flowering plants</a:t>
            </a:r>
            <a:endParaRPr sz="31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Major economic and cultural importance</a:t>
            </a:r>
            <a:endParaRPr sz="31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Studying coevolution of their chemical compounds and genomes</a:t>
            </a:r>
            <a:endParaRPr sz="31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We are helping to extract these phytochemicals using AMI-species</a:t>
            </a:r>
            <a:endParaRPr sz="3100">
              <a:solidFill>
                <a:srgbClr val="535353"/>
              </a:solidFill>
            </a:endParaRPr>
          </a:p>
          <a:p>
            <a:pPr lvl="0" marL="577297" indent="-577297" algn="l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Bryan Drew, Douglas Soltis, Pamela Soltis</a:t>
            </a:r>
          </a:p>
        </p:txBody>
      </p:sp>
      <p:pic>
        <p:nvPicPr>
          <p:cNvPr id="15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353" y="4033208"/>
            <a:ext cx="3331725" cy="445129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1214774" y="8782883"/>
            <a:ext cx="477558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u="sng">
                <a:hlinkClick r:id="rId5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900" u="sng">
                <a:solidFill>
                  <a:srgbClr val="535353"/>
                </a:solidFill>
                <a:hlinkClick r:id="rId5" invalidUrl="" action="" tgtFrame="" tooltip="" history="1" highlightClick="0" endSnd="0"/>
              </a:rPr>
              <a:t>http://lamiaceae.myspecies.info/content/lamiaceae</a:t>
            </a:r>
          </a:p>
        </p:txBody>
      </p:sp>
      <p:pic>
        <p:nvPicPr>
          <p:cNvPr id="158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05066" y="8942534"/>
            <a:ext cx="1909473" cy="671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